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regular.fntdata"/><Relationship Id="rId14" Type="http://schemas.openxmlformats.org/officeDocument/2006/relationships/slide" Target="slides/slide9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d814cf7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d814cf7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965474a9_3_3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965474a9_3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e965474a9_3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e965474a9_3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564325" y="585875"/>
            <a:ext cx="7124100" cy="21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280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A importância do trabalho voluntário</a:t>
            </a:r>
            <a:endParaRPr sz="280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highlight>
                <a:schemeClr val="dk1"/>
              </a:highlight>
            </a:endParaRPr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752400" y="4049775"/>
            <a:ext cx="6331500" cy="3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50">
                <a:solidFill>
                  <a:schemeClr val="dk2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Henrique Dantas de Teixeira Soares</a:t>
            </a:r>
            <a:endParaRPr b="1" sz="5600">
              <a:highlight>
                <a:schemeClr val="dk1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4" name="Google Shape;74;p13" title="formatura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39027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73875" y="1803750"/>
            <a:ext cx="48480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Experiência de Trabalho Voluntário no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Instituto </a:t>
            </a:r>
            <a:r>
              <a:rPr lang="pt-BR" sz="2400">
                <a:latin typeface="Arial"/>
                <a:ea typeface="Arial"/>
                <a:cs typeface="Arial"/>
                <a:sym typeface="Arial"/>
              </a:rPr>
              <a:t>Vivências</a:t>
            </a:r>
            <a:r>
              <a:rPr lang="pt-BR" sz="2400"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3800">
              <a:solidFill>
                <a:schemeClr val="dk1"/>
              </a:solidFill>
            </a:endParaRPr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0425" y="0"/>
            <a:ext cx="37541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daço de fita adesiva prendendo uma nota ao slid" id="86" name="Google Shape;86;p1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</a:t>
            </a:r>
            <a:r>
              <a:rPr b="1" lang="pt-BR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Introdução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" name="Google Shape;88;p15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pt-BR" sz="1650">
                <a:solidFill>
                  <a:srgbClr val="FF7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 que é trabalho voluntário?</a:t>
            </a:r>
            <a:endParaRPr b="1" sz="1650">
              <a:solidFill>
                <a:srgbClr val="FF7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pt-BR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Definição e Impacto</a:t>
            </a:r>
            <a:endParaRPr b="1"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pt-BR" sz="1200">
                <a:solidFill>
                  <a:srgbClr val="1F23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 trabalho voluntário é uma contribuição generosa que não busca pagamento, que promove solidariedade e desenvolvimento social através da doação de tempo e habilidades.</a:t>
            </a:r>
            <a:endParaRPr sz="1200">
              <a:solidFill>
                <a:srgbClr val="1F23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700"/>
              </a:spcAft>
              <a:buNone/>
            </a:pPr>
            <a:r>
              <a:t/>
            </a:r>
            <a:endParaRPr b="1"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3450">
                <a:solidFill>
                  <a:srgbClr val="FF7000"/>
                </a:solidFill>
                <a:latin typeface="Arial"/>
                <a:ea typeface="Arial"/>
                <a:cs typeface="Arial"/>
                <a:sym typeface="Arial"/>
              </a:rPr>
              <a:t>Motivação para ser voluntário</a:t>
            </a:r>
            <a:endParaRPr sz="3450">
              <a:solidFill>
                <a:srgbClr val="FF7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5"/>
                </a:solidFill>
              </a:rPr>
              <a:t> </a:t>
            </a:r>
            <a:endParaRPr sz="5400"/>
          </a:p>
          <a:p>
            <a:pPr indent="-33337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50"/>
              <a:buFont typeface="Arial"/>
              <a:buChar char="●"/>
            </a:pPr>
            <a:r>
              <a:rPr lang="pt-BR" sz="1650">
                <a:highlight>
                  <a:schemeClr val="dk2"/>
                </a:highlight>
                <a:latin typeface="Arial"/>
                <a:ea typeface="Arial"/>
                <a:cs typeface="Arial"/>
                <a:sym typeface="Arial"/>
              </a:rPr>
              <a:t>Contribuição para a Comunidade</a:t>
            </a:r>
            <a:endParaRPr sz="1650">
              <a:highlight>
                <a:schemeClr val="dk2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33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Font typeface="Arial"/>
              <a:buChar char="●"/>
            </a:pPr>
            <a:r>
              <a:rPr lang="pt-BR" sz="1650">
                <a:highlight>
                  <a:schemeClr val="dk2"/>
                </a:highlight>
                <a:latin typeface="Arial"/>
                <a:ea typeface="Arial"/>
                <a:cs typeface="Arial"/>
                <a:sym typeface="Arial"/>
              </a:rPr>
              <a:t>Desenvolvimento Pessoal e Profissional</a:t>
            </a:r>
            <a:endParaRPr sz="1650">
              <a:highlight>
                <a:schemeClr val="dk2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33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Font typeface="Arial"/>
              <a:buChar char="●"/>
            </a:pPr>
            <a:r>
              <a:rPr lang="pt-BR" sz="1650">
                <a:highlight>
                  <a:schemeClr val="dk2"/>
                </a:highlight>
                <a:latin typeface="Arial"/>
                <a:ea typeface="Arial"/>
                <a:cs typeface="Arial"/>
                <a:sym typeface="Arial"/>
              </a:rPr>
              <a:t>Pertencer a vida em sociedade</a:t>
            </a:r>
            <a:endParaRPr sz="1650">
              <a:highlight>
                <a:schemeClr val="dk2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highlight>
                <a:schemeClr val="dk2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" name="Google Shape;94;p16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95" name="Google Shape;95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edaço de fita adesiva prendendo uma nota ao slid" id="96" name="Google Shape;96;p16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16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pt-BR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Dica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pt-BR" sz="1300">
                  <a:solidFill>
                    <a:schemeClr val="dk2"/>
                  </a:solidFill>
                </a:rPr>
                <a:t>Participar de ações voluntárias cria um senso de comunidade, </a:t>
              </a:r>
              <a:r>
                <a:rPr lang="pt-BR" sz="1300">
                  <a:solidFill>
                    <a:schemeClr val="dk2"/>
                  </a:solidFill>
                </a:rPr>
                <a:t>vínculos</a:t>
              </a:r>
              <a:r>
                <a:rPr lang="pt-BR" sz="1300">
                  <a:solidFill>
                    <a:schemeClr val="dk2"/>
                  </a:solidFill>
                </a:rPr>
                <a:t> de verdade entre as pessoas.</a:t>
              </a:r>
              <a:endParaRPr sz="1300">
                <a:solidFill>
                  <a:schemeClr val="dk2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t/>
              </a:r>
              <a:endParaRPr b="1" sz="1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265500" y="657725"/>
            <a:ext cx="4045200" cy="336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pt-BR" sz="115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 voluntariado proporciona oportunidades para aprimorar habilidades pessoais, como comunicação e trabalho em equipe.</a:t>
            </a:r>
            <a:endParaRPr b="0" sz="1150"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5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pt-BR" sz="115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Atividades voluntárias ajudam a derrubar barreiras, promovendo empatia e compreensão entre as culturas.</a:t>
            </a:r>
            <a:endParaRPr b="0" sz="115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5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pt-BR" sz="115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 trabalho voluntário cria vínculos entre as pessoas e suas comunidades, promovendo solidariedade.</a:t>
            </a:r>
            <a:endParaRPr b="0" sz="115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700">
              <a:solidFill>
                <a:schemeClr val="dk2"/>
              </a:solidFill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 rotWithShape="1">
          <a:blip r:embed="rId3">
            <a:alphaModFix/>
          </a:blip>
          <a:srcRect b="0" l="0" r="39660" t="0"/>
          <a:stretch/>
        </p:blipFill>
        <p:spPr>
          <a:xfrm>
            <a:off x="4488725" y="0"/>
            <a:ext cx="465527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" name="Google Shape;104;p17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05" name="Google Shape;105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edaço de fita adesiva prendendo uma nota ao slid" id="106" name="Google Shape;106;p17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Google Shape;107;p17"/>
            <p:cNvSpPr txBox="1"/>
            <p:nvPr/>
          </p:nvSpPr>
          <p:spPr>
            <a:xfrm>
              <a:off x="6944812" y="684228"/>
              <a:ext cx="1929000" cy="210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pt-BR" sz="1800">
                  <a:solidFill>
                    <a:srgbClr val="FF7000"/>
                  </a:solidFill>
                </a:rPr>
                <a:t>A conexão com a comunidade</a:t>
              </a:r>
              <a:endParaRPr b="1" sz="1800">
                <a:solidFill>
                  <a:srgbClr val="FF7000"/>
                </a:solidFill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Char char="●"/>
              </a:pPr>
              <a:r>
                <a:rPr b="1" lang="pt-BR" sz="1050">
                  <a:solidFill>
                    <a:schemeClr val="dk2"/>
                  </a:solidFill>
                </a:rPr>
                <a:t>Inclusão e Diversidade</a:t>
              </a:r>
              <a:endParaRPr b="1" sz="1050">
                <a:solidFill>
                  <a:schemeClr val="dk2"/>
                </a:solidFill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Char char="●"/>
              </a:pPr>
              <a:r>
                <a:rPr b="1" lang="pt-BR" sz="1050">
                  <a:solidFill>
                    <a:schemeClr val="dk2"/>
                  </a:solidFill>
                </a:rPr>
                <a:t>Fortalecimento de Laços Sociais</a:t>
              </a:r>
              <a:endParaRPr b="1" sz="1050">
                <a:solidFill>
                  <a:schemeClr val="dk2"/>
                </a:solidFill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"/>
                <a:buChar char="●"/>
              </a:pPr>
              <a:r>
                <a:rPr b="1" lang="pt-BR" sz="1050">
                  <a:solidFill>
                    <a:schemeClr val="dk2"/>
                  </a:solidFill>
                </a:rPr>
                <a:t>Desenvolvimento de Habilidades</a:t>
              </a:r>
              <a:endParaRPr b="1" sz="1050">
                <a:solidFill>
                  <a:schemeClr val="dk2"/>
                </a:solidFill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t/>
              </a:r>
              <a:endParaRPr b="1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6.25 PM.png" id="112" name="Google Shape;112;p18"/>
          <p:cNvPicPr preferRelativeResize="0"/>
          <p:nvPr/>
        </p:nvPicPr>
        <p:blipFill rotWithShape="1">
          <a:blip r:embed="rId3">
            <a:alphaModFix/>
          </a:blip>
          <a:srcRect b="0" l="26143" r="26148" t="0"/>
          <a:stretch/>
        </p:blipFill>
        <p:spPr>
          <a:xfrm>
            <a:off x="-1" y="0"/>
            <a:ext cx="45672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pt-BR" sz="1950">
                <a:solidFill>
                  <a:srgbClr val="FF7000"/>
                </a:solidFill>
                <a:latin typeface="Arial"/>
                <a:ea typeface="Arial"/>
                <a:cs typeface="Arial"/>
                <a:sym typeface="Arial"/>
              </a:rPr>
              <a:t>Valorização da Diversidade Cultural</a:t>
            </a:r>
            <a:endParaRPr b="1" sz="1950">
              <a:solidFill>
                <a:srgbClr val="FF7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50">
                <a:solidFill>
                  <a:srgbClr val="FF7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1950">
              <a:solidFill>
                <a:srgbClr val="FF7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350">
                <a:solidFill>
                  <a:srgbClr val="1F2329"/>
                </a:solidFill>
                <a:latin typeface="Arial"/>
                <a:ea typeface="Arial"/>
                <a:cs typeface="Arial"/>
                <a:sym typeface="Arial"/>
              </a:rPr>
              <a:t>O voluntariado reúne pessoas de diversas origens, para ter mais aceitação e compreensão das diferenças, e enriquece a experiência de se sentir parte de uma comunidade.</a:t>
            </a:r>
            <a:endParaRPr sz="1350">
              <a:solidFill>
                <a:srgbClr val="1F23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pt-BR" sz="1950">
                <a:solidFill>
                  <a:srgbClr val="FF7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1950">
              <a:solidFill>
                <a:srgbClr val="FF7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" name="Google Shape;114;p18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115" name="Google Shape;115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edaço de fita adesiva prendendo uma nota ao slid" id="116" name="Google Shape;116;p18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Google Shape;117;p18"/>
            <p:cNvSpPr txBox="1"/>
            <p:nvPr/>
          </p:nvSpPr>
          <p:spPr>
            <a:xfrm>
              <a:off x="6944813" y="684228"/>
              <a:ext cx="1929000" cy="224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pt-BR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exemplo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-298450" lvl="0" marL="45720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Raleway"/>
                <a:buChar char="➔"/>
              </a:pPr>
              <a:r>
                <a:rPr lang="pt-BR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Promover um campeonato  de futebol em um orfanato</a:t>
              </a:r>
              <a:r>
                <a:rPr lang="pt-BR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. </a:t>
              </a:r>
              <a:endParaRPr sz="1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Raleway"/>
                <a:buChar char="➔"/>
              </a:pPr>
              <a:r>
                <a:rPr lang="pt-BR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Fazer um bingo para divertir os idosos no asilo.</a:t>
              </a:r>
              <a:endParaRPr sz="1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Raleway"/>
                <a:buChar char="➔"/>
              </a:pPr>
              <a:r>
                <a:rPr lang="pt-BR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Arrecadar alimentos para instituições.</a:t>
              </a:r>
              <a:endParaRPr sz="1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t/>
              </a:r>
              <a:endParaRPr sz="1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122" name="Google Shape;122;p19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>
            <p:ph type="title"/>
          </p:nvPr>
        </p:nvSpPr>
        <p:spPr>
          <a:xfrm>
            <a:off x="283100" y="712150"/>
            <a:ext cx="71745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50">
                <a:latin typeface="Arial"/>
                <a:ea typeface="Arial"/>
                <a:cs typeface="Arial"/>
                <a:sym typeface="Arial"/>
              </a:rPr>
              <a:t>Então…. como se engajar?</a:t>
            </a:r>
            <a:endParaRPr sz="36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3650">
                <a:latin typeface="Arial"/>
                <a:ea typeface="Arial"/>
                <a:cs typeface="Arial"/>
                <a:sym typeface="Arial"/>
              </a:rPr>
              <a:t>Planejamento de atividades voluntárias</a:t>
            </a:r>
            <a:endParaRPr sz="36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400"/>
          </a:p>
        </p:txBody>
      </p:sp>
      <p:grpSp>
        <p:nvGrpSpPr>
          <p:cNvPr id="124" name="Google Shape;124;p19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25" name="Google Shape;125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edaço de fita adesiva prendendo uma nota ao slid" id="126" name="Google Shape;126;p19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p19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Dica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Char char="●"/>
              </a:pPr>
              <a:r>
                <a:rPr lang="pt-BR" sz="1100">
                  <a:solidFill>
                    <a:schemeClr val="dk2"/>
                  </a:solidFill>
                </a:rPr>
                <a:t>Quais são os recursos necessários?</a:t>
              </a:r>
              <a:endParaRPr sz="1100">
                <a:solidFill>
                  <a:schemeClr val="dk2"/>
                </a:solidFill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Char char="●"/>
              </a:pPr>
              <a:r>
                <a:rPr lang="pt-BR" sz="1100">
                  <a:solidFill>
                    <a:schemeClr val="dk2"/>
                  </a:solidFill>
                </a:rPr>
                <a:t>Engajamento da Comunidade</a:t>
              </a:r>
              <a:endParaRPr sz="1100">
                <a:solidFill>
                  <a:schemeClr val="dk2"/>
                </a:solidFill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Char char="●"/>
              </a:pPr>
              <a:r>
                <a:rPr lang="pt-BR" sz="1100">
                  <a:solidFill>
                    <a:schemeClr val="dk2"/>
                  </a:solidFill>
                </a:rPr>
                <a:t>Definição do Cronograma</a:t>
              </a:r>
              <a:endParaRPr sz="1100">
                <a:solidFill>
                  <a:schemeClr val="dk2"/>
                </a:solidFill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chemeClr val="dk2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t/>
              </a:r>
              <a:endParaRPr sz="1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8.18 PM.png" id="132" name="Google Shape;132;p20"/>
          <p:cNvPicPr preferRelativeResize="0"/>
          <p:nvPr/>
        </p:nvPicPr>
        <p:blipFill rotWithShape="1">
          <a:blip r:embed="rId3">
            <a:alphaModFix/>
          </a:blip>
          <a:srcRect b="0" l="26321" r="26321" t="0"/>
          <a:stretch/>
        </p:blipFill>
        <p:spPr>
          <a:xfrm>
            <a:off x="0" y="0"/>
            <a:ext cx="45672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pt-BR" sz="2050">
                <a:solidFill>
                  <a:srgbClr val="FF7000"/>
                </a:solidFill>
                <a:latin typeface="Arial"/>
                <a:ea typeface="Arial"/>
                <a:cs typeface="Arial"/>
                <a:sym typeface="Arial"/>
              </a:rPr>
              <a:t>Exemplos de atividades práticas</a:t>
            </a:r>
            <a:endParaRPr b="1" sz="2050">
              <a:solidFill>
                <a:srgbClr val="FF7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BR" sz="1800">
                <a:solidFill>
                  <a:srgbClr val="000000"/>
                </a:solidFill>
              </a:rPr>
              <a:t>Bingo interativo para idosos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BR" sz="1800">
                <a:solidFill>
                  <a:srgbClr val="000000"/>
                </a:solidFill>
              </a:rPr>
              <a:t>Cuidado com animais abandonados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BR" sz="1800">
                <a:solidFill>
                  <a:srgbClr val="000000"/>
                </a:solidFill>
              </a:rPr>
              <a:t>Plantio comunitário de árvores 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134" name="Google Shape;134;p20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135" name="Google Shape;135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edaço de fita adesiva prendendo uma nota ao slid" id="136" name="Google Shape;136;p20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Google Shape;137;p20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Dica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pt-BR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Busque atividades que beneficiem a comunidade, não apenas um indivíduo</a:t>
              </a:r>
              <a:r>
                <a:rPr lang="pt-BR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. Quanto mais </a:t>
              </a:r>
              <a:r>
                <a:rPr lang="pt-BR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famílias</a:t>
              </a:r>
              <a:r>
                <a:rPr lang="pt-BR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puderem ser ajudadas, </a:t>
              </a:r>
              <a:r>
                <a:rPr lang="pt-BR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melhor</a:t>
              </a:r>
              <a:r>
                <a:rPr lang="pt-BR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.</a:t>
              </a:r>
              <a:endParaRPr b="1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1"/>
          <p:cNvPicPr preferRelativeResize="0"/>
          <p:nvPr/>
        </p:nvPicPr>
        <p:blipFill rotWithShape="1">
          <a:blip r:embed="rId3">
            <a:alphaModFix/>
          </a:blip>
          <a:srcRect b="5329" l="0" r="1111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/>
          <p:nvPr>
            <p:ph type="title"/>
          </p:nvPr>
        </p:nvSpPr>
        <p:spPr>
          <a:xfrm>
            <a:off x="1596178" y="548966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>
                <a:solidFill>
                  <a:schemeClr val="accent5"/>
                </a:solidFill>
              </a:rPr>
              <a:t>Seja você também um voluntário! Ajude sua comunidade!</a:t>
            </a:r>
            <a:endParaRPr sz="42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35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Feedback e Melhoria Contínua</a:t>
            </a:r>
            <a:endParaRPr sz="135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35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Feedback e Melhoria Contínua</a:t>
            </a:r>
            <a:endParaRPr sz="135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